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1" r:id="rId4"/>
    <p:sldId id="260" r:id="rId5"/>
    <p:sldId id="264" r:id="rId6"/>
    <p:sldId id="263" r:id="rId7"/>
    <p:sldId id="258" r:id="rId8"/>
    <p:sldId id="262" r:id="rId9"/>
    <p:sldId id="25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Русский язык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5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17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00274980"/>
              </p:ext>
            </p:extLst>
          </p:nvPr>
        </p:nvGraphicFramePr>
        <p:xfrm>
          <a:off x="914400" y="2366961"/>
          <a:ext cx="10655296" cy="2319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1912">
                  <a:extLst>
                    <a:ext uri="{9D8B030D-6E8A-4147-A177-3AD203B41FA5}">
                      <a16:colId xmlns:a16="http://schemas.microsoft.com/office/drawing/2014/main" val="1748329823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1249657750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4051221909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2745976013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637992710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553279260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163274504"/>
                    </a:ext>
                  </a:extLst>
                </a:gridCol>
                <a:gridCol w="1331912">
                  <a:extLst>
                    <a:ext uri="{9D8B030D-6E8A-4147-A177-3AD203B41FA5}">
                      <a16:colId xmlns:a16="http://schemas.microsoft.com/office/drawing/2014/main" val="3524500725"/>
                    </a:ext>
                  </a:extLst>
                </a:gridCol>
              </a:tblGrid>
              <a:tr h="1159669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7415353"/>
                  </a:ext>
                </a:extLst>
              </a:tr>
              <a:tr h="1159669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365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09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64867258"/>
              </p:ext>
            </p:extLst>
          </p:nvPr>
        </p:nvGraphicFramePr>
        <p:xfrm>
          <a:off x="571500" y="342899"/>
          <a:ext cx="10426701" cy="6197600"/>
        </p:xfrm>
        <a:graphic>
          <a:graphicData uri="http://schemas.openxmlformats.org/drawingml/2006/table">
            <a:tbl>
              <a:tblPr/>
              <a:tblGrid>
                <a:gridCol w="3009900">
                  <a:extLst>
                    <a:ext uri="{9D8B030D-6E8A-4147-A177-3AD203B41FA5}">
                      <a16:colId xmlns:a16="http://schemas.microsoft.com/office/drawing/2014/main" val="62214288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444891007"/>
                    </a:ext>
                  </a:extLst>
                </a:gridCol>
                <a:gridCol w="2159001">
                  <a:extLst>
                    <a:ext uri="{9D8B030D-6E8A-4147-A177-3AD203B41FA5}">
                      <a16:colId xmlns:a16="http://schemas.microsoft.com/office/drawing/2014/main" val="2944438759"/>
                    </a:ext>
                  </a:extLst>
                </a:gridCol>
              </a:tblGrid>
              <a:tr h="827525">
                <a:tc gridSpan="3">
                  <a:txBody>
                    <a:bodyPr/>
                    <a:lstStyle/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ВТОРОСТЕПЕННЫЕ  ЧЛЕНЫ ПРЕДЛОЖЕНИЯ   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896229"/>
                  </a:ext>
                </a:extLst>
              </a:tr>
              <a:tr h="546473">
                <a:tc>
                  <a:txBody>
                    <a:bodyPr/>
                    <a:lstStyle/>
                    <a:p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ДОПОЛНЕНИЕ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2332371"/>
                  </a:ext>
                </a:extLst>
              </a:tr>
              <a:tr h="986090"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От какого слова зависит?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глагола</a:t>
                      </a:r>
                      <a:r>
                        <a:rPr lang="ru-RU" sz="24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иди  существительного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114071"/>
                  </a:ext>
                </a:extLst>
              </a:tr>
              <a:tr h="142571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Что обозначает?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5195"/>
                  </a:ext>
                </a:extLst>
              </a:tr>
              <a:tr h="986090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На какие вопросы отвечает?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вопросы косвенных падежей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145338"/>
                  </a:ext>
                </a:extLst>
              </a:tr>
              <a:tr h="1425711">
                <a:tc>
                  <a:txBody>
                    <a:bodyPr/>
                    <a:lstStyle/>
                    <a:p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Какой частью речи выражен?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Чаще существительным или местоимением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555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43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63600" y="990600"/>
            <a:ext cx="10414000" cy="480059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 раскачивает ветки деревьев.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истья падают  на землю.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ильный  ветер раскачивает ветки старых деревьев.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ёлто-красные листья  </a:t>
            </a:r>
            <a:r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падают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мокрую землю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11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 </a:t>
            </a:r>
            <a:r>
              <a:rPr lang="ru-RU" dirty="0" smtClean="0"/>
              <a:t>: Второстепенный член предложения-Определение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Задачи:</a:t>
            </a:r>
          </a:p>
          <a:p>
            <a:r>
              <a:rPr lang="ru-RU" sz="2800" dirty="0" smtClean="0"/>
              <a:t>-узнать, что такое определение</a:t>
            </a:r>
          </a:p>
          <a:p>
            <a:r>
              <a:rPr lang="ru-RU" sz="2800" dirty="0" smtClean="0"/>
              <a:t>Научиться находить определение</a:t>
            </a:r>
          </a:p>
          <a:p>
            <a:r>
              <a:rPr lang="ru-RU" sz="2800" dirty="0" smtClean="0"/>
              <a:t>-уметь выделять графически определение</a:t>
            </a:r>
          </a:p>
        </p:txBody>
      </p:sp>
    </p:spTree>
    <p:extLst>
      <p:ext uri="{BB962C8B-B14F-4D97-AF65-F5344CB8AC3E}">
        <p14:creationId xmlns:p14="http://schemas.microsoft.com/office/powerpoint/2010/main" val="2780162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63600" y="952500"/>
            <a:ext cx="10414000" cy="4838699"/>
          </a:xfrm>
        </p:spPr>
        <p:txBody>
          <a:bodyPr>
            <a:normAutofit fontScale="85000" lnSpcReduction="20000"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елая берёза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 моим окном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ринакрылась снегом,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очно серебром.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пушистых ветках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нежною каймой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аспустились кисти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елой бахромой.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.Есенин.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46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9779625" cy="778483"/>
          </a:xfrm>
        </p:spPr>
        <p:txBody>
          <a:bodyPr/>
          <a:lstStyle/>
          <a:p>
            <a:r>
              <a:rPr lang="ru-RU" b="1" dirty="0">
                <a:latin typeface="Arial Narrow" pitchFamily="34" charset="0"/>
              </a:rPr>
              <a:t>Алгоритм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8600" y="1397000"/>
            <a:ext cx="11303000" cy="51308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Найду в предложении слова, которые обозначают предмет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Поставлю от них вопросы </a:t>
            </a:r>
            <a:r>
              <a:rPr 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 какая? какие? чей? </a:t>
            </a:r>
            <a:endParaRPr lang="ru-RU" sz="32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endParaRPr lang="ru-RU" sz="32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Определю, есть ли в предложении слова, которые отвечают на эти вопросы.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есть, значит это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Подчеркну определение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волнистой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линией.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38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54633871"/>
              </p:ext>
            </p:extLst>
          </p:nvPr>
        </p:nvGraphicFramePr>
        <p:xfrm>
          <a:off x="634999" y="457201"/>
          <a:ext cx="10769601" cy="6506513"/>
        </p:xfrm>
        <a:graphic>
          <a:graphicData uri="http://schemas.openxmlformats.org/drawingml/2006/table">
            <a:tbl>
              <a:tblPr/>
              <a:tblGrid>
                <a:gridCol w="2690453">
                  <a:extLst>
                    <a:ext uri="{9D8B030D-6E8A-4147-A177-3AD203B41FA5}">
                      <a16:colId xmlns:a16="http://schemas.microsoft.com/office/drawing/2014/main" val="622142883"/>
                    </a:ext>
                  </a:extLst>
                </a:gridCol>
                <a:gridCol w="4394811">
                  <a:extLst>
                    <a:ext uri="{9D8B030D-6E8A-4147-A177-3AD203B41FA5}">
                      <a16:colId xmlns:a16="http://schemas.microsoft.com/office/drawing/2014/main" val="2444891007"/>
                    </a:ext>
                  </a:extLst>
                </a:gridCol>
                <a:gridCol w="3684337">
                  <a:extLst>
                    <a:ext uri="{9D8B030D-6E8A-4147-A177-3AD203B41FA5}">
                      <a16:colId xmlns:a16="http://schemas.microsoft.com/office/drawing/2014/main" val="2944438759"/>
                    </a:ext>
                  </a:extLst>
                </a:gridCol>
              </a:tblGrid>
              <a:tr h="802089">
                <a:tc gridSpan="3"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ВТОРОСТЕПЕННЫЕ  ЧЛЕНЫ ПРЕДЛОЖЕНИЯ  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896229"/>
                  </a:ext>
                </a:extLst>
              </a:tr>
              <a:tr h="529675">
                <a:tc>
                  <a:txBody>
                    <a:bodyPr/>
                    <a:lstStyle/>
                    <a:p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ДОПОЛНЕНИЕ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2332371"/>
                  </a:ext>
                </a:extLst>
              </a:tr>
              <a:tr h="955780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От какого слова зависит?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глагола или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существительного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существительного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114071"/>
                  </a:ext>
                </a:extLst>
              </a:tr>
              <a:tr h="1381887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Что обозначает?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Признак предмета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7955195"/>
                  </a:ext>
                </a:extLst>
              </a:tr>
              <a:tr h="955780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На какие вопросы отвечает?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вопросы косвенных падежей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Какой?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Чей?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9145338"/>
                  </a:ext>
                </a:extLst>
              </a:tr>
              <a:tr h="1381887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Какой частью речи выражен?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Чаще существительным или местоимением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Прилагательным</a:t>
                      </a:r>
                    </a:p>
                  </a:txBody>
                  <a:tcPr marL="33924" marR="33924" marT="30921" marB="30921">
                    <a:lnL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555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44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Что было самым трудным?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Что было самым интересным?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92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105</TotalTime>
  <Words>247</Words>
  <Application>Microsoft Office PowerPoint</Application>
  <PresentationFormat>Широкоэкранный</PresentationFormat>
  <Paragraphs>73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Times New Roman</vt:lpstr>
      <vt:lpstr>Tw Cen MT</vt:lpstr>
      <vt:lpstr>Wingdings</vt:lpstr>
      <vt:lpstr>Капля</vt:lpstr>
      <vt:lpstr>Русский язык </vt:lpstr>
      <vt:lpstr>Проверка </vt:lpstr>
      <vt:lpstr>Презентация PowerPoint</vt:lpstr>
      <vt:lpstr>Презентация PowerPoint</vt:lpstr>
      <vt:lpstr>Тема урока : Второстепенный член предложения-Определение</vt:lpstr>
      <vt:lpstr>Презентация PowerPoint</vt:lpstr>
      <vt:lpstr>Алгоритм </vt:lpstr>
      <vt:lpstr>Презентация PowerPoint</vt:lpstr>
      <vt:lpstr>Рефлексия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12</cp:revision>
  <dcterms:created xsi:type="dcterms:W3CDTF">2021-11-17T21:13:12Z</dcterms:created>
  <dcterms:modified xsi:type="dcterms:W3CDTF">2021-12-19T20:12:43Z</dcterms:modified>
</cp:coreProperties>
</file>